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350" r:id="rId5"/>
    <p:sldId id="361" r:id="rId6"/>
    <p:sldId id="365" r:id="rId7"/>
    <p:sldId id="352" r:id="rId8"/>
    <p:sldId id="356" r:id="rId9"/>
    <p:sldId id="363" r:id="rId10"/>
    <p:sldId id="366" r:id="rId11"/>
    <p:sldId id="367" r:id="rId12"/>
    <p:sldId id="368" r:id="rId13"/>
    <p:sldId id="369" r:id="rId14"/>
    <p:sldId id="370" r:id="rId15"/>
    <p:sldId id="371" r:id="rId16"/>
    <p:sldId id="373" r:id="rId17"/>
    <p:sldId id="357" r:id="rId18"/>
    <p:sldId id="34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3" autoAdjust="0"/>
    <p:restoredTop sz="95928" autoAdjust="0"/>
  </p:normalViewPr>
  <p:slideViewPr>
    <p:cSldViewPr snapToGrid="0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6/13/22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759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13,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13,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13,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13,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13,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13,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13,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13,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13,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June 13, 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Using CNN to classify dog breeds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2400" noProof="1"/>
              <a:t>Helping animal shelters estimate dog breeds with more confidence</a:t>
            </a:r>
          </a:p>
          <a:p>
            <a:r>
              <a:rPr lang="en-US" b="1" noProof="1"/>
              <a:t>Luisa Gonzalez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64B6-8EF5-B24E-BBF1-5FF95610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073171" cy="610863"/>
          </a:xfrm>
        </p:spPr>
        <p:txBody>
          <a:bodyPr>
            <a:noAutofit/>
          </a:bodyPr>
          <a:lstStyle/>
          <a:p>
            <a:r>
              <a:rPr lang="en-US" dirty="0"/>
              <a:t>Misclassification – Same breed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0C904-8A40-164C-942C-91E632739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Toy Poodle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BC96C-1187-2142-BD3C-59730E5790B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Miniature Poodle</a:t>
            </a:r>
          </a:p>
        </p:txBody>
      </p:sp>
      <p:pic>
        <p:nvPicPr>
          <p:cNvPr id="11" name="Content Placeholder 10" descr="A dog sitting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7AA80EBD-23EC-9943-9868-8886755050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3" y="2798763"/>
            <a:ext cx="2919959" cy="1943100"/>
          </a:xfrm>
        </p:spPr>
      </p:pic>
      <p:pic>
        <p:nvPicPr>
          <p:cNvPr id="13" name="Content Placeholder 12" descr="A picture containing mammal, dog, white, standing&#10;&#10;Description automatically generated">
            <a:extLst>
              <a:ext uri="{FF2B5EF4-FFF2-40B4-BE49-F238E27FC236}">
                <a16:creationId xmlns:a16="http://schemas.microsoft.com/office/drawing/2014/main" id="{FDE7B8F6-8AB8-B040-BEEA-7D95DA00122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798763"/>
            <a:ext cx="2357709" cy="235770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79736-DF52-D542-848A-646719C261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9DAF95-8CDA-B140-86F3-7383F47F64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B2263-A084-4844-AC6A-ED4C7D6FDB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166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4D05-BD9A-784C-BC4B-9031EE065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416349" cy="610863"/>
          </a:xfrm>
        </p:spPr>
        <p:txBody>
          <a:bodyPr anchor="b">
            <a:noAutofit/>
          </a:bodyPr>
          <a:lstStyle/>
          <a:p>
            <a:r>
              <a:rPr lang="en-US" dirty="0"/>
              <a:t>Misclassification – Botched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FE3EE-A257-6D44-8EE1-3CE21C96E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</p:spPr>
        <p:txBody>
          <a:bodyPr anchor="t">
            <a:normAutofit/>
          </a:bodyPr>
          <a:lstStyle/>
          <a:p>
            <a:r>
              <a:rPr lang="en-US" dirty="0"/>
              <a:t>Eskimo Dog </a:t>
            </a:r>
          </a:p>
        </p:txBody>
      </p:sp>
      <p:pic>
        <p:nvPicPr>
          <p:cNvPr id="11" name="Content Placeholder 10" descr="A white dog standing in grass&#10;&#10;Description automatically generated with low confidence">
            <a:extLst>
              <a:ext uri="{FF2B5EF4-FFF2-40B4-BE49-F238E27FC236}">
                <a16:creationId xmlns:a16="http://schemas.microsoft.com/office/drawing/2014/main" id="{BA7B6C55-3C0D-F040-BEE3-11E8772E5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4" b="3"/>
          <a:stretch/>
        </p:blipFill>
        <p:spPr>
          <a:xfrm>
            <a:off x="952500" y="2799146"/>
            <a:ext cx="3036477" cy="1942138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2A747-6053-2F44-8946-856CDD85B09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</p:spPr>
        <p:txBody>
          <a:bodyPr anchor="t">
            <a:normAutofit/>
          </a:bodyPr>
          <a:lstStyle/>
          <a:p>
            <a:r>
              <a:rPr lang="en-US" dirty="0"/>
              <a:t>Eskimo Dog????!!!</a:t>
            </a:r>
          </a:p>
        </p:txBody>
      </p:sp>
      <p:pic>
        <p:nvPicPr>
          <p:cNvPr id="13" name="Content Placeholder 12" descr="A dog lying on the ground&#10;&#10;Description automatically generated with low confidence">
            <a:extLst>
              <a:ext uri="{FF2B5EF4-FFF2-40B4-BE49-F238E27FC236}">
                <a16:creationId xmlns:a16="http://schemas.microsoft.com/office/drawing/2014/main" id="{3C0EF2F4-15DE-E148-86F9-E228C169CFA6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10582"/>
          <a:stretch/>
        </p:blipFill>
        <p:spPr>
          <a:xfrm>
            <a:off x="4568825" y="2798763"/>
            <a:ext cx="3051175" cy="2687637"/>
          </a:xfrm>
          <a:noFill/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CD42B54-A35A-5D70-02A3-2DB8D2CA500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</p:spPr>
        <p:txBody>
          <a:bodyPr/>
          <a:lstStyle/>
          <a:p>
            <a:r>
              <a:rPr lang="en-US" dirty="0"/>
              <a:t>Samoyed</a:t>
            </a:r>
          </a:p>
        </p:txBody>
      </p:sp>
      <p:pic>
        <p:nvPicPr>
          <p:cNvPr id="15" name="Content Placeholder 14" descr="A picture containing mammal, sitting, white, dog&#10;&#10;Description automatically generated">
            <a:extLst>
              <a:ext uri="{FF2B5EF4-FFF2-40B4-BE49-F238E27FC236}">
                <a16:creationId xmlns:a16="http://schemas.microsoft.com/office/drawing/2014/main" id="{8459E496-A397-F145-A774-2CCCCF93751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38" y="3005215"/>
            <a:ext cx="3036887" cy="2274733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6F0B1-75E8-9341-B558-31ED120A81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June 13,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E80EF-F71D-DA43-BC49-066D48508A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8516F-76DA-2A4A-B25F-D0F3169086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0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D609-D51C-074B-95C6-2DB60F76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742873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Performance – Mixed breed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970BE-8DD3-504D-9C27-327F2E234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Matches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B333-5AE2-3740-BE17-FF4C63D06E7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All Matches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239843-55C5-9746-9250-815FD84E92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Out of the top ten predictions, the model correctly matches at least one of the two breeds 88% of the time.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84DD3D-9B46-3041-A475-F98760655E8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Out of the top then predictions, the model matches both breeds at a rate of 30%.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23FDD-AFA3-5844-B131-6315CED9E0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98C36-50C9-A94A-9080-3DCC119B1E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F19C0-A8EA-C44E-BC3E-6A44596725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345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mazon.com: Educa Borras 17963 500 Dog Collage Puzzle, Multicoloured : Toys  &amp; Games">
            <a:extLst>
              <a:ext uri="{FF2B5EF4-FFF2-40B4-BE49-F238E27FC236}">
                <a16:creationId xmlns:a16="http://schemas.microsoft.com/office/drawing/2014/main" id="{0CC1CAFD-DBD1-7845-ACBF-643ED9133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" r="2" b="18637"/>
          <a:stretch/>
        </p:blipFill>
        <p:spPr bwMode="auto">
          <a:xfrm>
            <a:off x="6299380" y="-22543"/>
            <a:ext cx="5892619" cy="690308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8" name="Title 2">
            <a:extLst>
              <a:ext uri="{FF2B5EF4-FFF2-40B4-BE49-F238E27FC236}">
                <a16:creationId xmlns:a16="http://schemas.microsoft.com/office/drawing/2014/main" id="{A5D3A296-7AE7-BDA3-7211-A839D889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44" y="879063"/>
            <a:ext cx="4941477" cy="6108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1040" name="Text Placeholder 3">
            <a:extLst>
              <a:ext uri="{FF2B5EF4-FFF2-40B4-BE49-F238E27FC236}">
                <a16:creationId xmlns:a16="http://schemas.microsoft.com/office/drawing/2014/main" id="{EB6B0DAC-C7E5-FC4E-F6AA-D1ED6C797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9702" y="2289362"/>
            <a:ext cx="5629678" cy="37894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used as a single breed classifier, the model performs well with an 85% accuracy score, and a global precision score of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Pit Bulls:  the model was able to identify bullterriers with precisions scores of 71% or more and can provide more confidence when estimating a breed.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mixed-breed dogs, I would leave this type of model for fun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710F-F266-FC4E-912F-DB21D923B35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June 13,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08EDA-E9C5-D141-9BB3-126491AFD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C09F0-9FB7-DF43-8101-29E92481EB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29588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Recommendations for next steps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</p:spPr>
        <p:txBody>
          <a:bodyPr/>
          <a:lstStyle/>
          <a:p>
            <a:r>
              <a:rPr lang="en-US" dirty="0"/>
              <a:t>Improve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5"/>
            <a:ext cx="2386404" cy="715228"/>
          </a:xfrm>
        </p:spPr>
        <p:txBody>
          <a:bodyPr/>
          <a:lstStyle/>
          <a:p>
            <a:r>
              <a:rPr lang="en-US" dirty="0"/>
              <a:t>Do a thorough clean-up of the data. Remove other breeds and make sure only the right breed is included.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786336" cy="205837"/>
          </a:xfrm>
        </p:spPr>
        <p:txBody>
          <a:bodyPr/>
          <a:lstStyle/>
          <a:p>
            <a:r>
              <a:rPr lang="en-US" dirty="0"/>
              <a:t>Get more mixed breed data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FEC49-A0F0-FB4E-9A87-B2EF113647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</p:spPr>
        <p:txBody>
          <a:bodyPr/>
          <a:lstStyle/>
          <a:p>
            <a:r>
              <a:rPr lang="en-US" dirty="0"/>
              <a:t>I want to properly collect data for mixed breeds that is properly confirmed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2" y="2568687"/>
            <a:ext cx="3388438" cy="186586"/>
          </a:xfrm>
        </p:spPr>
        <p:txBody>
          <a:bodyPr/>
          <a:lstStyle/>
          <a:p>
            <a:r>
              <a:rPr lang="en-US" dirty="0"/>
              <a:t>See if model improves	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F2A68F-70C1-7F46-9A1C-586701744F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5"/>
            <a:ext cx="1881609" cy="715227"/>
          </a:xfrm>
        </p:spPr>
        <p:txBody>
          <a:bodyPr/>
          <a:lstStyle/>
          <a:p>
            <a:r>
              <a:rPr lang="en-US" dirty="0"/>
              <a:t>Cleaner data should produce better predictions, right?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63073" y="4701908"/>
            <a:ext cx="3190289" cy="205837"/>
          </a:xfrm>
        </p:spPr>
        <p:txBody>
          <a:bodyPr/>
          <a:lstStyle/>
          <a:p>
            <a:r>
              <a:rPr lang="en-US" dirty="0"/>
              <a:t>Build a proper multilabel model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5B93-F7B4-8649-8BBF-819B529D7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63074" y="5087328"/>
            <a:ext cx="2133600" cy="369332"/>
          </a:xfrm>
        </p:spPr>
        <p:txBody>
          <a:bodyPr/>
          <a:lstStyle/>
          <a:p>
            <a:r>
              <a:rPr lang="en-US" dirty="0"/>
              <a:t>Mixed breed dogs deserve a real try at predicting their breeds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F29C953-E914-EE4E-B001-1E1EAD7BFD8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9CB29A-76A5-EC44-A18B-9B1514A9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08" y="0"/>
            <a:ext cx="9298982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82" y="487370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>
            <a:extLst>
              <a:ext uri="{FF2B5EF4-FFF2-40B4-BE49-F238E27FC236}">
                <a16:creationId xmlns:a16="http://schemas.microsoft.com/office/drawing/2014/main" id="{83395919-32F0-FB2D-1580-506F37006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722" r="32463"/>
          <a:stretch/>
        </p:blipFill>
        <p:spPr>
          <a:xfrm>
            <a:off x="7886702" y="2005241"/>
            <a:ext cx="4305298" cy="487530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474877" cy="610863"/>
          </a:xfrm>
        </p:spPr>
        <p:txBody>
          <a:bodyPr anchor="b">
            <a:no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1"/>
            <a:ext cx="6680201" cy="3689575"/>
          </a:xfrm>
        </p:spPr>
        <p:txBody>
          <a:bodyPr>
            <a:normAutofit lnSpcReduction="10000"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Approximately 2 million dogs are adopted each in the US each year.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Between 75-80% of dogs in shelters are mixed-breed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And as many as 20-25% of dogs in shelters are purebred dogs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 study found that when trying to identify the primary breed in a mixed-breed dogs, shelter staff got it right 56% of the time. But when they tried to identify the secondary breed, their success rate dropped to 10%.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Correctly identifying breeds can be a matter of life and death at kill shelters. Dogs lacking any Pit Bull DNA were mislabeled as such roughly 50%.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June 13,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Capstone Project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dog lying on grass&#10;&#10;Description automatically generated with medium confidence">
            <a:extLst>
              <a:ext uri="{FF2B5EF4-FFF2-40B4-BE49-F238E27FC236}">
                <a16:creationId xmlns:a16="http://schemas.microsoft.com/office/drawing/2014/main" id="{9A6D7056-7C4A-D149-98FA-1E9F01A68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" r="6557" b="-1"/>
          <a:stretch/>
        </p:blipFill>
        <p:spPr>
          <a:xfrm>
            <a:off x="6781800" y="2072869"/>
            <a:ext cx="5410200" cy="4807673"/>
          </a:xfr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7A30B5DE-0D11-14E0-DB73-C3995CAD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046877" cy="610863"/>
          </a:xfrm>
        </p:spPr>
        <p:txBody>
          <a:bodyPr>
            <a:normAutofit/>
          </a:bodyPr>
          <a:lstStyle/>
          <a:p>
            <a:r>
              <a:rPr lang="en-US" dirty="0"/>
              <a:t>Can CNN Improve classification rates?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2CF7302-EB3E-7889-A5A7-74C9F7A4D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2"/>
            <a:ext cx="5410200" cy="3514538"/>
          </a:xfrm>
        </p:spPr>
        <p:txBody>
          <a:bodyPr/>
          <a:lstStyle/>
          <a:p>
            <a:r>
              <a:rPr lang="en-US" sz="2000" dirty="0"/>
              <a:t>Resources at dog shelters are scarce, providing each dog with a DNA test is not feasible. However, I set out to train a model that can improve the classification rates of shelter dogs.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6EED7-DE18-3B46-916B-2F3363A711F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June 13, 2022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B8959-D2A6-1C4D-BF0F-7C93B3B3C0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dirty="0"/>
              <a:t>Capstone Project</a:t>
            </a:r>
          </a:p>
          <a:p>
            <a:pPr>
              <a:spcAft>
                <a:spcPts val="600"/>
              </a:spcAft>
            </a:pP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213AF-D3E7-404A-AB19-60BE618A29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9132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and Evaluating the Dog Classifying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610704"/>
          </a:xfrm>
        </p:spPr>
        <p:txBody>
          <a:bodyPr/>
          <a:lstStyle/>
          <a:p>
            <a:r>
              <a:rPr lang="en-US" dirty="0"/>
              <a:t>The Stanford Dog Data – Includes 120 dog breeds from around the world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608496"/>
          </a:xfrm>
        </p:spPr>
        <p:txBody>
          <a:bodyPr/>
          <a:lstStyle/>
          <a:p>
            <a:r>
              <a:rPr lang="en-US" dirty="0"/>
              <a:t>The model – InceptionV3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07410"/>
            <a:ext cx="2128157" cy="1013364"/>
          </a:xfrm>
        </p:spPr>
        <p:txBody>
          <a:bodyPr/>
          <a:lstStyle/>
          <a:p>
            <a:r>
              <a:rPr lang="en-US" dirty="0"/>
              <a:t>Transfer learning was used to structure the model. </a:t>
            </a:r>
          </a:p>
          <a:p>
            <a:r>
              <a:rPr lang="en-US" dirty="0"/>
              <a:t>I fine tuned the model to the dog data and use image augmentation, other regularization techniques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r>
              <a:rPr lang="en-US" dirty="0"/>
              <a:t>Analysis of single breed predictions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691144"/>
          </a:xfrm>
        </p:spPr>
        <p:txBody>
          <a:bodyPr/>
          <a:lstStyle/>
          <a:p>
            <a:r>
              <a:rPr lang="en-US" dirty="0"/>
              <a:t>Globally – the model achieved an accuracy scores of 86%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608496"/>
          </a:xfrm>
        </p:spPr>
        <p:txBody>
          <a:bodyPr/>
          <a:lstStyle/>
          <a:p>
            <a:r>
              <a:rPr lang="en-US" dirty="0"/>
              <a:t>Analysis of mixed breed predictions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8"/>
            <a:ext cx="2128157" cy="691144"/>
          </a:xfrm>
        </p:spPr>
        <p:txBody>
          <a:bodyPr/>
          <a:lstStyle/>
          <a:p>
            <a:r>
              <a:rPr lang="en-US" dirty="0"/>
              <a:t>When tested with dogs of two breeds, the model, in its top 10 predictions, the model made at least one match 88% of the time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369332"/>
          </a:xfrm>
        </p:spPr>
        <p:txBody>
          <a:bodyPr/>
          <a:lstStyle/>
          <a:p>
            <a:r>
              <a:rPr lang="en-US" dirty="0"/>
              <a:t>Recommendation for next steps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847638"/>
          </a:xfrm>
        </p:spPr>
        <p:txBody>
          <a:bodyPr/>
          <a:lstStyle/>
          <a:p>
            <a:r>
              <a:rPr lang="en-US" dirty="0"/>
              <a:t>There is so much room for improvement here, I have a recommendations for next steps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5257203"/>
            <a:ext cx="2133600" cy="205837"/>
          </a:xfrm>
        </p:spPr>
        <p:txBody>
          <a:bodyPr/>
          <a:lstStyle/>
          <a:p>
            <a:r>
              <a:rPr lang="en-US"/>
              <a:t>Cairn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5257203"/>
            <a:ext cx="2128157" cy="205837"/>
          </a:xfrm>
        </p:spPr>
        <p:txBody>
          <a:bodyPr/>
          <a:lstStyle/>
          <a:p>
            <a:r>
              <a:rPr lang="en-US" dirty="0"/>
              <a:t>French Bulldog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5257203"/>
            <a:ext cx="2129245" cy="205837"/>
          </a:xfrm>
        </p:spPr>
        <p:txBody>
          <a:bodyPr/>
          <a:lstStyle/>
          <a:p>
            <a:r>
              <a:rPr lang="en-US"/>
              <a:t>Chihuahua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5257203"/>
            <a:ext cx="2129245" cy="205837"/>
          </a:xfrm>
        </p:spPr>
        <p:txBody>
          <a:bodyPr/>
          <a:lstStyle/>
          <a:p>
            <a:r>
              <a:rPr lang="en-US" dirty="0"/>
              <a:t>Cocker Spaniel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Capstone Project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/>
              <a:t>June 13, 2022</a:t>
            </a:r>
            <a:endParaRPr lang="en-US" dirty="0"/>
          </a:p>
        </p:txBody>
      </p:sp>
      <p:pic>
        <p:nvPicPr>
          <p:cNvPr id="14" name="Picture Placeholder 13" descr="A dog sitting on a wood floor&#10;&#10;Description automatically generated with medium confidence">
            <a:extLst>
              <a:ext uri="{FF2B5EF4-FFF2-40B4-BE49-F238E27FC236}">
                <a16:creationId xmlns:a16="http://schemas.microsoft.com/office/drawing/2014/main" id="{187179EA-116E-C24D-90A3-8B7C11D8441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4" b="13934"/>
          <a:stretch>
            <a:fillRect/>
          </a:stretch>
        </p:blipFill>
        <p:spPr>
          <a:xfrm>
            <a:off x="954268" y="2843341"/>
            <a:ext cx="2118245" cy="2037217"/>
          </a:xfrm>
        </p:spPr>
      </p:pic>
      <p:pic>
        <p:nvPicPr>
          <p:cNvPr id="73" name="Picture Placeholder 72" descr="A baby and a dog&#10;&#10;Description automatically generated with medium confidence">
            <a:extLst>
              <a:ext uri="{FF2B5EF4-FFF2-40B4-BE49-F238E27FC236}">
                <a16:creationId xmlns:a16="http://schemas.microsoft.com/office/drawing/2014/main" id="{52F763A1-0B1C-FC41-BF01-C8B1B036866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1" b="14511"/>
          <a:stretch>
            <a:fillRect/>
          </a:stretch>
        </p:blipFill>
        <p:spPr>
          <a:xfrm>
            <a:off x="6362292" y="2843341"/>
            <a:ext cx="2118245" cy="2037217"/>
          </a:xfrm>
        </p:spPr>
      </p:pic>
      <p:pic>
        <p:nvPicPr>
          <p:cNvPr id="77" name="Picture Placeholder 76" descr="A picture containing dog, indoor, mammal, white&#10;&#10;Description automatically generated">
            <a:extLst>
              <a:ext uri="{FF2B5EF4-FFF2-40B4-BE49-F238E27FC236}">
                <a16:creationId xmlns:a16="http://schemas.microsoft.com/office/drawing/2014/main" id="{9B793DA0-0E89-E64E-BC8E-97B03DAEE08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r="10980"/>
          <a:stretch>
            <a:fillRect/>
          </a:stretch>
        </p:blipFill>
        <p:spPr>
          <a:xfrm>
            <a:off x="3658280" y="2843341"/>
            <a:ext cx="2118245" cy="2037217"/>
          </a:xfrm>
        </p:spPr>
      </p:pic>
      <p:pic>
        <p:nvPicPr>
          <p:cNvPr id="81" name="Picture Placeholder 80">
            <a:extLst>
              <a:ext uri="{FF2B5EF4-FFF2-40B4-BE49-F238E27FC236}">
                <a16:creationId xmlns:a16="http://schemas.microsoft.com/office/drawing/2014/main" id="{8A01F0A2-DFB4-D04F-AF3C-70CA65DD8CE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 b="14030"/>
          <a:stretch>
            <a:fillRect/>
          </a:stretch>
        </p:blipFill>
        <p:spPr>
          <a:xfrm>
            <a:off x="9112023" y="2843341"/>
            <a:ext cx="2118245" cy="2037217"/>
          </a:xfr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9DA6C13-6174-5245-9AF7-B9CE3D03AB85}"/>
              </a:ext>
            </a:extLst>
          </p:cNvPr>
          <p:cNvSpPr txBox="1"/>
          <p:nvPr/>
        </p:nvSpPr>
        <p:spPr>
          <a:xfrm>
            <a:off x="952500" y="1705360"/>
            <a:ext cx="593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21,500 images in total, relatively balanced. Each breed had at least 150 images and on average, we had about 180 images per class. </a:t>
            </a:r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443377" cy="610863"/>
          </a:xfrm>
        </p:spPr>
        <p:txBody>
          <a:bodyPr>
            <a:normAutofit fontScale="90000"/>
          </a:bodyPr>
          <a:lstStyle/>
          <a:p>
            <a:r>
              <a:rPr lang="en-US"/>
              <a:t>Transfer Learning with InceptionV3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InceptionV3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/>
          <a:lstStyle/>
          <a:p>
            <a:r>
              <a:rPr lang="en-US" dirty="0"/>
              <a:t>Benefit over other pretrained models is that it’s design to lower the parameter. </a:t>
            </a:r>
          </a:p>
          <a:p>
            <a:r>
              <a:rPr lang="en-US" dirty="0"/>
              <a:t>Trains relatively quickly</a:t>
            </a:r>
          </a:p>
          <a:p>
            <a:r>
              <a:rPr lang="en-US" dirty="0"/>
              <a:t>Train in over 21000 images in less than two hours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General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InceptionV3</a:t>
            </a:r>
          </a:p>
          <a:p>
            <a:r>
              <a:rPr lang="en-US" dirty="0"/>
              <a:t>Last layer of </a:t>
            </a:r>
            <a:r>
              <a:rPr lang="en-US" dirty="0" err="1"/>
              <a:t>softmax</a:t>
            </a:r>
            <a:r>
              <a:rPr lang="en-US" dirty="0"/>
              <a:t> </a:t>
            </a:r>
          </a:p>
          <a:p>
            <a:r>
              <a:rPr lang="en-US" dirty="0"/>
              <a:t>Early Stopping </a:t>
            </a:r>
          </a:p>
          <a:p>
            <a:r>
              <a:rPr lang="en-US" dirty="0" err="1"/>
              <a:t>ReduceLROnPlateau</a:t>
            </a:r>
            <a:r>
              <a:rPr lang="en-US" dirty="0"/>
              <a:t> which is used to reduce the learning rate once learning stagnates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 dirty="0"/>
              <a:t>June 13, 2022</a:t>
            </a:r>
          </a:p>
          <a:p>
            <a:endParaRPr lang="en-US" sz="1100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D9CA909-5ED9-5745-BE0C-37257EDCC5D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36" y="2312472"/>
            <a:ext cx="2162662" cy="2429391"/>
          </a:xfrm>
        </p:spPr>
      </p:pic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grass, outdoor, standing, different&#10;&#10;Description automatically generated">
            <a:extLst>
              <a:ext uri="{FF2B5EF4-FFF2-40B4-BE49-F238E27FC236}">
                <a16:creationId xmlns:a16="http://schemas.microsoft.com/office/drawing/2014/main" id="{22E68616-0318-2F46-BDED-50E6C1A6A7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r="3692"/>
          <a:stretch>
            <a:fillRect/>
          </a:stretch>
        </p:blipFill>
        <p:spPr>
          <a:xfrm>
            <a:off x="4614863" y="1570038"/>
            <a:ext cx="7350125" cy="5048250"/>
          </a:xfr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AC295C61-B9ED-A115-4D29-536C908E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Augmentation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26477A5-39A7-3039-E24C-0A44359A48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289363"/>
            <a:ext cx="2949800" cy="2643245"/>
          </a:xfrm>
        </p:spPr>
        <p:txBody>
          <a:bodyPr/>
          <a:lstStyle/>
          <a:p>
            <a:r>
              <a:rPr lang="en-US" dirty="0"/>
              <a:t>Image augmentation was made easy with TF </a:t>
            </a:r>
            <a:r>
              <a:rPr lang="en-US" dirty="0" err="1"/>
              <a:t>ImageDataGenerator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Shifts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Shear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Zoom range </a:t>
            </a:r>
          </a:p>
          <a:p>
            <a:endParaRPr lang="en-US" dirty="0"/>
          </a:p>
        </p:txBody>
      </p:sp>
      <p:sp>
        <p:nvSpPr>
          <p:cNvPr id="28" name="Date Placeholder 4">
            <a:extLst>
              <a:ext uri="{FF2B5EF4-FFF2-40B4-BE49-F238E27FC236}">
                <a16:creationId xmlns:a16="http://schemas.microsoft.com/office/drawing/2014/main" id="{4782135A-C672-49EA-E19D-3B22C2B8BBE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June 13, 2022</a:t>
            </a:r>
          </a:p>
          <a:p>
            <a:pPr>
              <a:spcAft>
                <a:spcPts val="600"/>
              </a:spcAft>
            </a:pPr>
            <a:endParaRPr lang="en-US" dirty="0">
              <a:latin typeface="+mn-lt"/>
            </a:endParaRP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EDCF4C9A-BC2D-8C70-EF06-999608A201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7FEE36F5-58BA-FFFA-FB91-A89C85263B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859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D609-D51C-074B-95C6-2DB60F76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742873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Performance – Single breed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970BE-8DD3-504D-9C27-327F2E234D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2123" y="2247651"/>
            <a:ext cx="4827178" cy="404216"/>
          </a:xfrm>
        </p:spPr>
        <p:txBody>
          <a:bodyPr/>
          <a:lstStyle/>
          <a:p>
            <a:r>
              <a:rPr lang="en-US" dirty="0"/>
              <a:t>Globally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B333-5AE2-3740-BE17-FF4C63D06E7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Breed by breed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239843-55C5-9746-9250-815FD84E92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Model performed with an 86% accuracy score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84DD3D-9B46-3041-A475-F98760655E8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Over 60% of breeds had recall scores of 0.90 or above</a:t>
            </a:r>
          </a:p>
          <a:p>
            <a:r>
              <a:rPr lang="en-US" sz="2000" dirty="0"/>
              <a:t>Only 9 breeds had recall scores of less than 0.50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23FDD-AFA3-5844-B131-6315CED9E0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98C36-50C9-A94A-9080-3DCC119B1E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F19C0-A8EA-C44E-BC3E-6A44596725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501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6BE26-021D-D346-8BE3-F0777DB1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965588" cy="610863"/>
          </a:xfrm>
        </p:spPr>
        <p:txBody>
          <a:bodyPr>
            <a:normAutofit/>
          </a:bodyPr>
          <a:lstStyle/>
          <a:p>
            <a:r>
              <a:rPr lang="en-US" dirty="0"/>
              <a:t>Misclassifications – Too similar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EFB1A-AC01-4A4E-B13D-6EC3EA617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Brittany Spaniel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A20FC-7B19-8941-A064-C3F347618A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Welsh Springer Spaniel</a:t>
            </a:r>
          </a:p>
        </p:txBody>
      </p:sp>
      <p:pic>
        <p:nvPicPr>
          <p:cNvPr id="11" name="Content Placeholder 10" descr="A dog with a ball in its mouth in the snow&#10;&#10;Description automatically generated with medium confidence">
            <a:extLst>
              <a:ext uri="{FF2B5EF4-FFF2-40B4-BE49-F238E27FC236}">
                <a16:creationId xmlns:a16="http://schemas.microsoft.com/office/drawing/2014/main" id="{F7B354B0-7553-9F4A-9BB0-4361F2D3AB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2927552"/>
            <a:ext cx="2919959" cy="1943100"/>
          </a:xfrm>
        </p:spPr>
      </p:pic>
      <p:pic>
        <p:nvPicPr>
          <p:cNvPr id="13" name="Content Placeholder 12" descr="A dog standing in the woods&#10;&#10;Description automatically generated with medium confidence">
            <a:extLst>
              <a:ext uri="{FF2B5EF4-FFF2-40B4-BE49-F238E27FC236}">
                <a16:creationId xmlns:a16="http://schemas.microsoft.com/office/drawing/2014/main" id="{B0DED188-DB8B-FF4B-BCD4-F74DCFD5A23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927552"/>
            <a:ext cx="2787828" cy="277543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7F5F5A-ABE3-7741-ABB5-DB16FFCCE8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F3400-860F-7D4D-B9E8-4F159B115A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  <a:p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4AA3B-6BE0-C347-8E85-82A2769056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329922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1567</TotalTime>
  <Words>758</Words>
  <Application>Microsoft Macintosh PowerPoint</Application>
  <PresentationFormat>Widescreen</PresentationFormat>
  <Paragraphs>122</Paragraphs>
  <Slides>15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Wingdings</vt:lpstr>
      <vt:lpstr>Theme1</vt:lpstr>
      <vt:lpstr>Using CNN to classify dog breeds</vt:lpstr>
      <vt:lpstr>Problem Statement</vt:lpstr>
      <vt:lpstr>Can CNN Improve classification rates? </vt:lpstr>
      <vt:lpstr>Training and Evaluating the Dog Classifying model</vt:lpstr>
      <vt:lpstr>The Data</vt:lpstr>
      <vt:lpstr>Transfer Learning with InceptionV3</vt:lpstr>
      <vt:lpstr>Image Augmentation</vt:lpstr>
      <vt:lpstr>Model Performance – Single breed classification</vt:lpstr>
      <vt:lpstr>Misclassifications – Too similar </vt:lpstr>
      <vt:lpstr>Misclassification – Same breed group</vt:lpstr>
      <vt:lpstr>Misclassification – Botched data </vt:lpstr>
      <vt:lpstr>Model Performance – Mixed breed classification</vt:lpstr>
      <vt:lpstr>Conclusions</vt:lpstr>
      <vt:lpstr>Recommendations for next steps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CNN to classify dog breeds</dc:title>
  <dc:creator>luisa gonzalez</dc:creator>
  <cp:lastModifiedBy>luisa gonzalez</cp:lastModifiedBy>
  <cp:revision>6</cp:revision>
  <dcterms:created xsi:type="dcterms:W3CDTF">2022-06-12T17:24:28Z</dcterms:created>
  <dcterms:modified xsi:type="dcterms:W3CDTF">2022-06-13T20:05:40Z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